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3"/>
  </p:notesMasterIdLst>
  <p:handoutMasterIdLst>
    <p:handoutMasterId r:id="rId14"/>
  </p:handoutMasterIdLst>
  <p:sldIdLst>
    <p:sldId id="301" r:id="rId2"/>
    <p:sldId id="302" r:id="rId3"/>
    <p:sldId id="303" r:id="rId4"/>
    <p:sldId id="304" r:id="rId5"/>
    <p:sldId id="305" r:id="rId6"/>
    <p:sldId id="299" r:id="rId7"/>
    <p:sldId id="298" r:id="rId8"/>
    <p:sldId id="295" r:id="rId9"/>
    <p:sldId id="281" r:id="rId10"/>
    <p:sldId id="296" r:id="rId11"/>
    <p:sldId id="28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75184" autoAdjust="0"/>
  </p:normalViewPr>
  <p:slideViewPr>
    <p:cSldViewPr>
      <p:cViewPr>
        <p:scale>
          <a:sx n="50" d="100"/>
          <a:sy n="50" d="100"/>
        </p:scale>
        <p:origin x="-1746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94" y="126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2B8B-5404-4A74-9A87-77E3F4F6AC6C}" type="datetimeFigureOut">
              <a:rPr lang="en-GB" smtClean="0"/>
              <a:pPr/>
              <a:t>02/05/2014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B8251-D211-4D99-B62E-4E780CA4D81A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15332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5231-31C7-46E0-BD97-764A4636116E}" type="datetimeFigureOut">
              <a:rPr lang="en-GB" smtClean="0"/>
              <a:pPr/>
              <a:t>02/05/2014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2F5FB-7EAC-4439-8829-28BAA4E753B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058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2F5FB-7EAC-4439-8829-28BAA4E753B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41948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GB" b="1" dirty="0" smtClean="0"/>
              <a:t>Some few</a:t>
            </a:r>
            <a:r>
              <a:rPr lang="en-GB" b="1" baseline="0" dirty="0" smtClean="0"/>
              <a:t> examples of w</a:t>
            </a:r>
            <a:r>
              <a:rPr lang="en-GB" b="1" dirty="0" smtClean="0"/>
              <a:t>ork orders under preparation - Work in progress:</a:t>
            </a:r>
            <a:endParaRPr lang="en-GB" b="0" dirty="0" smtClean="0"/>
          </a:p>
          <a:p>
            <a:pPr>
              <a:buFontTx/>
              <a:buChar char="-"/>
              <a:defRPr/>
            </a:pPr>
            <a:r>
              <a:rPr lang="en-GB" b="1" dirty="0" smtClean="0"/>
              <a:t>Indian Ocean Commission</a:t>
            </a:r>
            <a:r>
              <a:rPr lang="en-GB" b="0" dirty="0" smtClean="0"/>
              <a:t>: </a:t>
            </a:r>
            <a:r>
              <a:rPr lang="en-GB" b="0" dirty="0" err="1" smtClean="0"/>
              <a:t>Operationalization</a:t>
            </a:r>
            <a:r>
              <a:rPr lang="en-GB" b="0" dirty="0" smtClean="0"/>
              <a:t> of the regional strategy for adaptation to climate change in member countries of the Indian Ocean Commission (IOC)</a:t>
            </a:r>
          </a:p>
          <a:p>
            <a:pPr>
              <a:buFontTx/>
              <a:buChar char="-"/>
              <a:defRPr/>
            </a:pPr>
            <a:r>
              <a:rPr lang="en-GB" b="1" dirty="0" smtClean="0"/>
              <a:t> Zanzibar: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increase capacity and outreach by sharing the results of the GCCA-funded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Resilient Livelihoods for Resilient Communities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 through multi-media tools</a:t>
            </a:r>
          </a:p>
          <a:p>
            <a:pPr>
              <a:buFontTx/>
              <a:buChar char="-"/>
              <a:defRPr/>
            </a:pP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DRC: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Mitigation of climate change through the promotion of ecological farming techniques and reforestation in the province of South Kivu in the Democratic Republic of Congo</a:t>
            </a:r>
            <a:endParaRPr lang="en-GB" b="0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A16946-CDF2-4AE0-AF17-6AB3FA06A84A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pendomaro@acp.int" TargetMode="External"/><Relationship Id="rId2" Type="http://schemas.openxmlformats.org/officeDocument/2006/relationships/hyperlink" Target="http://www.gcca.eu/intra-acp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hyperlink" Target="mailto:laura.giappichelli@ec.europa.e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aura.giappichelli@ec.europa.eu" TargetMode="External"/><Relationship Id="rId2" Type="http://schemas.openxmlformats.org/officeDocument/2006/relationships/hyperlink" Target="mailto:pendomaro@acp.int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cca.eu/intra-acp/climate-support-facilit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422151" y="1196752"/>
            <a:ext cx="8696325" cy="1123950"/>
          </a:xfrm>
        </p:spPr>
        <p:txBody>
          <a:bodyPr/>
          <a:lstStyle/>
          <a:p>
            <a:endParaRPr lang="en-US" sz="1000" b="1" kern="0" dirty="0" smtClean="0">
              <a:solidFill>
                <a:srgbClr val="FFFFF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US" sz="1000" b="1" kern="0" dirty="0">
              <a:solidFill>
                <a:srgbClr val="FFFFF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US" b="1" kern="0" dirty="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  <a:cs typeface="Arial" charset="0"/>
              </a:rPr>
              <a:t>Overview of the Global Climate Change Alliance  (GCCA):</a:t>
            </a:r>
          </a:p>
          <a:p>
            <a:r>
              <a:rPr lang="en-US" b="1" kern="0" dirty="0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GCCA Intra ACP </a:t>
            </a:r>
            <a:r>
              <a:rPr lang="en-US" b="1" kern="0" dirty="0" err="1" smtClean="0">
                <a:solidFill>
                  <a:srgbClr val="FFFFFF"/>
                </a:solidFill>
                <a:latin typeface="Arial" charset="0"/>
                <a:ea typeface="ＭＳ Ｐゴシック" pitchFamily="34" charset="-128"/>
                <a:cs typeface="Arial" charset="0"/>
              </a:rPr>
              <a:t>Programme</a:t>
            </a:r>
            <a:endParaRPr lang="en-US" b="1" kern="0" dirty="0" smtClean="0">
              <a:solidFill>
                <a:srgbClr val="FFFFF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US" sz="1000" b="1" kern="0" dirty="0">
              <a:solidFill>
                <a:srgbClr val="FFFFF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US" sz="1000" b="1" kern="0" dirty="0" smtClean="0">
              <a:solidFill>
                <a:srgbClr val="FFFFF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US" sz="2400" b="1" kern="0" dirty="0" smtClean="0">
                <a:solidFill>
                  <a:srgbClr val="FFFFFF"/>
                </a:solidFill>
              </a:rPr>
              <a:t>5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 2014</a:t>
            </a:r>
            <a:endParaRPr lang="en-GB" sz="2400" b="1" kern="0" dirty="0" smtClean="0">
              <a:solidFill>
                <a:srgbClr val="FFFFFF"/>
              </a:solidFill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fr-BE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040" y="4221088"/>
            <a:ext cx="86409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0" dirty="0">
                <a:solidFill>
                  <a:srgbClr val="FFFFFF"/>
                </a:solidFill>
              </a:rPr>
              <a:t>Dr. Pendo Maro, Intra-ACP GCCA </a:t>
            </a:r>
            <a:r>
              <a:rPr lang="en-US" sz="2400" kern="0" dirty="0" err="1" smtClean="0">
                <a:solidFill>
                  <a:srgbClr val="FFFFFF"/>
                </a:solidFill>
              </a:rPr>
              <a:t>Programme</a:t>
            </a:r>
            <a:r>
              <a:rPr lang="en-US" sz="2400" kern="0" dirty="0" smtClean="0">
                <a:solidFill>
                  <a:srgbClr val="FFFFFF"/>
                </a:solidFill>
              </a:rPr>
              <a:t> ACP </a:t>
            </a:r>
            <a:r>
              <a:rPr lang="en-US" sz="2400" kern="0" dirty="0">
                <a:solidFill>
                  <a:srgbClr val="FFFFFF"/>
                </a:solidFill>
              </a:rPr>
              <a:t>Secretariat</a:t>
            </a:r>
          </a:p>
          <a:p>
            <a:r>
              <a:rPr lang="en-US" sz="2400" kern="0" dirty="0" smtClean="0">
                <a:solidFill>
                  <a:srgbClr val="FFFFFF"/>
                </a:solidFill>
              </a:rPr>
              <a:t>Laura </a:t>
            </a:r>
            <a:r>
              <a:rPr lang="en-US" sz="2400" kern="0" dirty="0" err="1">
                <a:solidFill>
                  <a:srgbClr val="FFFFFF"/>
                </a:solidFill>
              </a:rPr>
              <a:t>Giappichelli</a:t>
            </a:r>
            <a:r>
              <a:rPr lang="en-US" sz="2400" kern="0" dirty="0">
                <a:solidFill>
                  <a:srgbClr val="FFFFFF"/>
                </a:solidFill>
              </a:rPr>
              <a:t>, </a:t>
            </a:r>
            <a:r>
              <a:rPr lang="en-US" sz="2400" kern="0" dirty="0" err="1">
                <a:solidFill>
                  <a:srgbClr val="FFFFFF"/>
                </a:solidFill>
              </a:rPr>
              <a:t>Europeaid</a:t>
            </a:r>
            <a:r>
              <a:rPr lang="en-US" sz="2400" kern="0" dirty="0">
                <a:solidFill>
                  <a:srgbClr val="FFFFFF"/>
                </a:solidFill>
              </a:rPr>
              <a:t> Unit </a:t>
            </a:r>
            <a:r>
              <a:rPr lang="en-US" sz="2400" kern="0" dirty="0" smtClean="0">
                <a:solidFill>
                  <a:srgbClr val="FFFFFF"/>
                </a:solidFill>
              </a:rPr>
              <a:t>C2 Climate change </a:t>
            </a:r>
            <a:endParaRPr lang="en-US" sz="2400" kern="0" dirty="0">
              <a:solidFill>
                <a:srgbClr val="FFFFFF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534400" cy="1584176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altLang="en-US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Contacts</a:t>
            </a:r>
            <a:endParaRPr lang="en-GB" altLang="en-US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238696" y="1669562"/>
            <a:ext cx="8892480" cy="56877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To apply for Intra ACP GCCA Support: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Apply on-line: </a:t>
            </a:r>
            <a:b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</a:b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  <a:hlinkClick r:id="rId2"/>
              </a:rPr>
              <a:t>http://</a:t>
            </a:r>
            <a:r>
              <a:rPr lang="en-GB" sz="1800" b="1" dirty="0" smtClean="0">
                <a:solidFill>
                  <a:srgbClr val="0070C0"/>
                </a:solidFill>
                <a:latin typeface="Arial" charset="0"/>
                <a:cs typeface="Arial" charset="0"/>
                <a:hlinkClick r:id="rId2"/>
              </a:rPr>
              <a:t>www.gcca.eu/intra-acp</a:t>
            </a: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  <a:hlinkClick r:id="rId2"/>
              </a:rPr>
              <a:t>/</a:t>
            </a: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</a:p>
          <a:p>
            <a:endParaRPr lang="en-GB" sz="18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Contact: </a:t>
            </a:r>
            <a:r>
              <a:rPr lang="en-GB" sz="1800" b="1" dirty="0" err="1" smtClean="0">
                <a:solidFill>
                  <a:srgbClr val="103C72"/>
                </a:solidFill>
                <a:latin typeface="Arial" charset="0"/>
                <a:cs typeface="Arial" charset="0"/>
              </a:rPr>
              <a:t>Dr.</a:t>
            </a: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Pendo Maro, ACP Secretariat 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  <a:hlinkClick r:id="rId3"/>
              </a:rPr>
              <a:t>pendomaro@acp.int</a:t>
            </a:r>
            <a:endParaRPr lang="en-GB" sz="1800" b="1" dirty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Cell: + 32 (0) 495 281 494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Office: + 32 (0) 2 743 06 07</a:t>
            </a:r>
          </a:p>
          <a:p>
            <a:pPr>
              <a:buNone/>
            </a:pPr>
            <a:endParaRPr lang="en-GB" sz="18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r>
              <a:rPr lang="en-GB" sz="2400" b="1" dirty="0">
                <a:solidFill>
                  <a:srgbClr val="103C72"/>
                </a:solidFill>
                <a:latin typeface="Arial" charset="0"/>
                <a:cs typeface="Arial" charset="0"/>
              </a:rPr>
              <a:t>Information on the Global GCCA </a:t>
            </a: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Initiative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Contact: Laura </a:t>
            </a:r>
            <a:r>
              <a:rPr lang="en-GB" sz="1800" b="1" dirty="0" err="1" smtClean="0">
                <a:solidFill>
                  <a:srgbClr val="103C72"/>
                </a:solidFill>
                <a:latin typeface="Arial" charset="0"/>
                <a:cs typeface="Arial" charset="0"/>
              </a:rPr>
              <a:t>Giappichelli</a:t>
            </a: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, </a:t>
            </a:r>
            <a:r>
              <a:rPr lang="en-GB" sz="1800" b="1" dirty="0" err="1" smtClean="0">
                <a:solidFill>
                  <a:srgbClr val="103C72"/>
                </a:solidFill>
                <a:latin typeface="Arial" charset="0"/>
                <a:cs typeface="Arial" charset="0"/>
              </a:rPr>
              <a:t>Europeaid</a:t>
            </a:r>
            <a:r>
              <a:rPr lang="en-GB" sz="1800" b="1" smtClean="0">
                <a:solidFill>
                  <a:srgbClr val="103C72"/>
                </a:solidFill>
                <a:latin typeface="Arial" charset="0"/>
                <a:cs typeface="Arial" charset="0"/>
              </a:rPr>
              <a:t> Unit C2</a:t>
            </a:r>
            <a:endParaRPr lang="en-GB" sz="18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  <a:hlinkClick r:id="rId4"/>
              </a:rPr>
              <a:t>laura.giappichelli@ec.europa.eu</a:t>
            </a: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  <a:endParaRPr lang="en-GB" sz="1800" b="1" dirty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Office</a:t>
            </a:r>
            <a:r>
              <a:rPr lang="en-GB" sz="1800" b="1" dirty="0">
                <a:solidFill>
                  <a:srgbClr val="103C72"/>
                </a:solidFill>
                <a:latin typeface="Arial" charset="0"/>
                <a:cs typeface="Arial" charset="0"/>
              </a:rPr>
              <a:t>: + 32 (0) 2 </a:t>
            </a:r>
            <a:r>
              <a:rPr lang="en-GB" sz="18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29 72 123</a:t>
            </a:r>
            <a:endParaRPr lang="en-GB" sz="1800" b="1" dirty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endParaRPr lang="en-GB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endParaRPr lang="en-GB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204864"/>
            <a:ext cx="3312368" cy="2448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34400" cy="4800600"/>
          </a:xfrm>
        </p:spPr>
        <p:txBody>
          <a:bodyPr/>
          <a:lstStyle/>
          <a:p>
            <a:pPr algn="just" eaLnBrk="1" hangingPunct="1">
              <a:buNone/>
            </a:pPr>
            <a:r>
              <a:rPr lang="en-GB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  <a:endParaRPr lang="en-GB" sz="2000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endParaRPr lang="en-GB" dirty="0" smtClean="0"/>
          </a:p>
          <a:p>
            <a:pPr algn="ctr">
              <a:buNone/>
            </a:pPr>
            <a:r>
              <a:rPr lang="en-GB" sz="7200" dirty="0" smtClean="0"/>
              <a:t>Thank You</a:t>
            </a:r>
          </a:p>
          <a:p>
            <a:pPr algn="ctr">
              <a:buNone/>
            </a:pPr>
            <a:endParaRPr lang="en-GB" sz="2000" b="1" dirty="0" smtClean="0">
              <a:solidFill>
                <a:srgbClr val="103C72"/>
              </a:solidFill>
              <a:latin typeface="Arial" charset="0"/>
              <a:cs typeface="Arial" charset="0"/>
              <a:hlinkClick r:id="rId2"/>
            </a:endParaRPr>
          </a:p>
          <a:p>
            <a:pPr algn="ctr">
              <a:buNone/>
            </a:pPr>
            <a:endParaRPr lang="en-GB" sz="2000" b="1" dirty="0" smtClean="0">
              <a:solidFill>
                <a:srgbClr val="103C72"/>
              </a:solidFill>
              <a:latin typeface="Arial" charset="0"/>
              <a:cs typeface="Arial" charset="0"/>
              <a:hlinkClick r:id="rId2"/>
            </a:endParaRPr>
          </a:p>
          <a:p>
            <a:pPr algn="ctr">
              <a:buNone/>
            </a:pPr>
            <a:endParaRPr lang="en-GB" sz="2000" b="1" dirty="0">
              <a:solidFill>
                <a:srgbClr val="103C72"/>
              </a:solidFill>
              <a:latin typeface="Arial" charset="0"/>
              <a:cs typeface="Arial" charset="0"/>
              <a:hlinkClick r:id="rId2"/>
            </a:endParaRPr>
          </a:p>
          <a:p>
            <a:pPr marL="1079500" indent="1536700">
              <a:buNone/>
            </a:pPr>
            <a:r>
              <a:rPr lang="en-GB" sz="2000" b="1" dirty="0" smtClean="0">
                <a:solidFill>
                  <a:srgbClr val="103C72"/>
                </a:solidFill>
                <a:latin typeface="Arial" charset="0"/>
                <a:cs typeface="Arial" charset="0"/>
                <a:hlinkClick r:id="rId2"/>
              </a:rPr>
              <a:t>pendomaro@acp.int</a:t>
            </a:r>
            <a:endParaRPr lang="en-GB" sz="20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marL="1079500" indent="1536700">
              <a:buNone/>
            </a:pPr>
            <a:r>
              <a:rPr lang="en-GB" sz="2000" b="1" dirty="0">
                <a:solidFill>
                  <a:srgbClr val="103C72"/>
                </a:solidFill>
                <a:latin typeface="Arial" charset="0"/>
                <a:cs typeface="Arial" charset="0"/>
                <a:hlinkClick r:id="rId3"/>
              </a:rPr>
              <a:t>laura.giappichelli@ec.europa.eu</a:t>
            </a:r>
            <a:r>
              <a:rPr lang="en-GB" sz="2000" b="1" dirty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buNone/>
            </a:pPr>
            <a:endParaRPr lang="en-GB" sz="2000" b="1" dirty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algn="ctr">
              <a:buNone/>
            </a:pPr>
            <a:endParaRPr lang="en-GB" sz="7200" dirty="0" smtClean="0"/>
          </a:p>
          <a:p>
            <a:pPr algn="ctr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6479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What is the GCCA +?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700808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defRPr/>
            </a:pP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2007 Policy Initiative of the EU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defRPr/>
            </a:pP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Objective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Help </a:t>
            </a:r>
            <a:r>
              <a:rPr lang="fr-BE" sz="2800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developing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countries </a:t>
            </a:r>
            <a:r>
              <a:rPr lang="fr-BE" sz="2800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800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vulnerable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BE" sz="2800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change to </a:t>
            </a:r>
            <a:r>
              <a:rPr lang="fr-BE" sz="2800" b="1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</a:t>
            </a:r>
            <a:r>
              <a:rPr lang="fr-BE" sz="2800" b="1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800" b="1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fr-BE" sz="2800" b="1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800" b="1" dirty="0" err="1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capacities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800" dirty="0" smtClean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face </a:t>
            </a:r>
            <a:r>
              <a:rPr lang="fr-BE" sz="2800" dirty="0" err="1" smtClean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</a:t>
            </a:r>
            <a:r>
              <a:rPr lang="fr-BE" sz="2800" dirty="0" smtClean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change challenges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defRPr/>
            </a:pPr>
            <a:r>
              <a:rPr lang="fr-BE" sz="2800" dirty="0" smtClean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</a:t>
            </a:r>
            <a:r>
              <a:rPr lang="fr-BE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fr-BE" sz="2800" b="1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Least Developed Countries </a:t>
            </a:r>
            <a:r>
              <a:rPr lang="en-GB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Islands Developing States</a:t>
            </a:r>
            <a:endParaRPr lang="en-GB" sz="2800" b="1" dirty="0">
              <a:solidFill>
                <a:schemeClr val="accent1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defRPr/>
            </a:pPr>
            <a:r>
              <a:rPr lang="en-GB" sz="2800" b="1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290</a:t>
            </a:r>
            <a:r>
              <a:rPr lang="en-GB" sz="2800" dirty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million euros (2008-2013) </a:t>
            </a:r>
            <a:endParaRPr lang="en-GB" sz="2800" dirty="0" smtClean="0">
              <a:solidFill>
                <a:schemeClr val="accent1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defRPr/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actions / budget for 2014-2020</a:t>
            </a:r>
            <a:endParaRPr lang="en-GB" sz="2800" b="1" dirty="0">
              <a:solidFill>
                <a:schemeClr val="accent1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888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GCCA Priorities</a:t>
            </a:r>
            <a:endParaRPr lang="en-GB" altLang="en-US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6924675" y="6481763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0" latin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defRPr sz="14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Char char="–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0EB1316-3E63-471C-A43E-AD8A4B2CFEEC}" type="slidenum">
              <a:rPr lang="en-GB" altLang="en-US" sz="1400" i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 sz="1400" i="0" smtClean="0">
              <a:solidFill>
                <a:schemeClr val="tx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755650" y="1773238"/>
            <a:ext cx="1476375" cy="1474787"/>
          </a:xfrm>
          <a:prstGeom prst="ellipse">
            <a:avLst/>
          </a:prstGeom>
          <a:solidFill>
            <a:srgbClr val="53381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 i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41</a:t>
            </a: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339975" y="2247900"/>
            <a:ext cx="1944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1" i="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Adaptation</a:t>
            </a:r>
            <a:endParaRPr lang="en-US" altLang="en-US" b="1" i="0" dirty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954088" y="3357563"/>
            <a:ext cx="3905250" cy="1079500"/>
            <a:chOff x="953700" y="3626859"/>
            <a:chExt cx="3905638" cy="1079742"/>
          </a:xfrm>
        </p:grpSpPr>
        <p:sp>
          <p:nvSpPr>
            <p:cNvPr id="10" name="Oval 8"/>
            <p:cNvSpPr>
              <a:spLocks noChangeAspect="1"/>
            </p:cNvSpPr>
            <p:nvPr/>
          </p:nvSpPr>
          <p:spPr bwMode="auto">
            <a:xfrm>
              <a:off x="953700" y="3626859"/>
              <a:ext cx="1080274" cy="1079742"/>
            </a:xfrm>
            <a:prstGeom prst="ellipse">
              <a:avLst/>
            </a:prstGeom>
            <a:solidFill>
              <a:srgbClr val="DCA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b="1" i="0">
                  <a:solidFill>
                    <a:srgbClr val="FFFFFF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30</a:t>
              </a:r>
            </a:p>
          </p:txBody>
        </p:sp>
        <p:sp>
          <p:nvSpPr>
            <p:cNvPr id="11" name="TextBox 19"/>
            <p:cNvSpPr txBox="1">
              <a:spLocks noChangeArrowheads="1"/>
            </p:cNvSpPr>
            <p:nvPr/>
          </p:nvSpPr>
          <p:spPr bwMode="auto">
            <a:xfrm>
              <a:off x="2339975" y="3933825"/>
              <a:ext cx="25193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00" b="1" i="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cs typeface="Calibri" pitchFamily="34" charset="0"/>
                </a:rPr>
                <a:t>Mainstreaming</a:t>
              </a:r>
              <a:endParaRPr lang="en-US" altLang="en-US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endParaRPr>
            </a:p>
          </p:txBody>
        </p:sp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882650" y="4508500"/>
            <a:ext cx="3976688" cy="646113"/>
            <a:chOff x="882650" y="4816475"/>
            <a:chExt cx="3976688" cy="646113"/>
          </a:xfrm>
        </p:grpSpPr>
        <p:sp>
          <p:nvSpPr>
            <p:cNvPr id="13" name="Oval 9"/>
            <p:cNvSpPr>
              <a:spLocks noChangeAspect="1"/>
            </p:cNvSpPr>
            <p:nvPr/>
          </p:nvSpPr>
          <p:spPr bwMode="auto">
            <a:xfrm>
              <a:off x="1277783" y="4868675"/>
              <a:ext cx="432110" cy="431897"/>
            </a:xfrm>
            <a:prstGeom prst="ellipse">
              <a:avLst/>
            </a:prstGeom>
            <a:solidFill>
              <a:srgbClr val="230E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200" i="0">
                <a:solidFill>
                  <a:srgbClr val="53381D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882650" y="4816475"/>
              <a:ext cx="1223963" cy="6461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175" algn="ctr">
                <a:defRPr/>
              </a:pPr>
              <a:r>
                <a:rPr lang="en-US" sz="2400" b="1" dirty="0">
                  <a:solidFill>
                    <a:srgbClr val="FFFFFF"/>
                  </a:solidFill>
                  <a:latin typeface="Calibri"/>
                  <a:ea typeface="ＭＳ Ｐゴシック" charset="0"/>
                  <a:cs typeface="Calibri"/>
                </a:rPr>
                <a:t>12</a:t>
              </a:r>
            </a:p>
            <a:p>
              <a:pPr>
                <a:defRPr/>
              </a:pPr>
              <a:endParaRPr lang="en-US" dirty="0">
                <a:latin typeface="Verdana" charset="0"/>
                <a:ea typeface="ＭＳ Ｐゴシック" charset="0"/>
              </a:endParaRPr>
            </a:p>
          </p:txBody>
        </p:sp>
        <p:sp>
          <p:nvSpPr>
            <p:cNvPr id="15" name="TextBox 20"/>
            <p:cNvSpPr txBox="1">
              <a:spLocks noChangeArrowheads="1"/>
            </p:cNvSpPr>
            <p:nvPr/>
          </p:nvSpPr>
          <p:spPr bwMode="auto">
            <a:xfrm>
              <a:off x="2339975" y="4822825"/>
              <a:ext cx="25193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00" b="1" i="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cs typeface="Calibri" pitchFamily="34" charset="0"/>
                </a:rPr>
                <a:t>REDD</a:t>
              </a:r>
              <a:endParaRPr lang="en-US" altLang="en-US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endParaRPr>
            </a:p>
          </p:txBody>
        </p:sp>
      </p:grpSp>
      <p:sp>
        <p:nvSpPr>
          <p:cNvPr id="16" name="Oval 10"/>
          <p:cNvSpPr>
            <a:spLocks noChangeAspect="1"/>
          </p:cNvSpPr>
          <p:nvPr/>
        </p:nvSpPr>
        <p:spPr bwMode="auto">
          <a:xfrm>
            <a:off x="1295400" y="5070475"/>
            <a:ext cx="396875" cy="395288"/>
          </a:xfrm>
          <a:prstGeom prst="ellipse">
            <a:avLst/>
          </a:prstGeom>
          <a:solidFill>
            <a:srgbClr val="AB7A4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>
              <a:solidFill>
                <a:srgbClr val="53381D"/>
              </a:solidFill>
            </a:endParaRP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879475" y="5014913"/>
            <a:ext cx="1225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 i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11</a:t>
            </a:r>
            <a:endParaRPr lang="en-US" altLang="en-US" sz="1200" i="0"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2339975" y="5013325"/>
            <a:ext cx="2519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DRR</a:t>
            </a:r>
            <a:endParaRPr lang="en-US" altLang="en-US" b="1" i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grpSp>
        <p:nvGrpSpPr>
          <p:cNvPr id="19" name="Group 8"/>
          <p:cNvGrpSpPr>
            <a:grpSpLocks/>
          </p:cNvGrpSpPr>
          <p:nvPr/>
        </p:nvGrpSpPr>
        <p:grpSpPr bwMode="auto">
          <a:xfrm>
            <a:off x="889000" y="5445125"/>
            <a:ext cx="3970338" cy="461963"/>
            <a:chOff x="888578" y="5902733"/>
            <a:chExt cx="3970760" cy="461555"/>
          </a:xfrm>
        </p:grpSpPr>
        <p:sp>
          <p:nvSpPr>
            <p:cNvPr id="20" name="Oval 11"/>
            <p:cNvSpPr>
              <a:spLocks noChangeAspect="1"/>
            </p:cNvSpPr>
            <p:nvPr/>
          </p:nvSpPr>
          <p:spPr bwMode="auto">
            <a:xfrm>
              <a:off x="1367805" y="6020624"/>
              <a:ext cx="252064" cy="251940"/>
            </a:xfrm>
            <a:prstGeom prst="ellipse">
              <a:avLst/>
            </a:pr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200" i="0">
                <a:solidFill>
                  <a:srgbClr val="53381D"/>
                </a:solidFill>
              </a:endParaRPr>
            </a:p>
          </p:txBody>
        </p:sp>
        <p:sp>
          <p:nvSpPr>
            <p:cNvPr id="21" name="TextBox 15"/>
            <p:cNvSpPr txBox="1">
              <a:spLocks noChangeArrowheads="1"/>
            </p:cNvSpPr>
            <p:nvPr/>
          </p:nvSpPr>
          <p:spPr bwMode="auto">
            <a:xfrm>
              <a:off x="888578" y="5902733"/>
              <a:ext cx="1224447" cy="4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175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b="1" i="0">
                  <a:solidFill>
                    <a:srgbClr val="FFFFFF"/>
                  </a:solidFill>
                  <a:latin typeface="Calibri" pitchFamily="34" charset="0"/>
                  <a:ea typeface="ＭＳ Ｐゴシック" pitchFamily="34" charset="-128"/>
                  <a:cs typeface="Calibri" pitchFamily="34" charset="0"/>
                </a:rPr>
                <a:t>7</a:t>
              </a:r>
              <a:endParaRPr lang="en-US" altLang="en-US" sz="1200" i="0">
                <a:ea typeface="ＭＳ Ｐゴシック" pitchFamily="34" charset="-128"/>
                <a:cs typeface="Calibri" pitchFamily="34" charset="0"/>
              </a:endParaRPr>
            </a:p>
          </p:txBody>
        </p:sp>
        <p:sp>
          <p:nvSpPr>
            <p:cNvPr id="22" name="TextBox 22"/>
            <p:cNvSpPr txBox="1">
              <a:spLocks noChangeArrowheads="1"/>
            </p:cNvSpPr>
            <p:nvPr/>
          </p:nvSpPr>
          <p:spPr bwMode="auto">
            <a:xfrm>
              <a:off x="2339975" y="5908675"/>
              <a:ext cx="25193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000" b="1" i="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cs typeface="Calibri" pitchFamily="34" charset="0"/>
                </a:rPr>
                <a:t>CDM</a:t>
              </a:r>
              <a:endParaRPr lang="en-US" altLang="en-US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endParaRPr>
            </a:p>
          </p:txBody>
        </p:sp>
      </p:grpSp>
      <p:sp>
        <p:nvSpPr>
          <p:cNvPr id="23" name="Rounded Rectangle 1"/>
          <p:cNvSpPr>
            <a:spLocks noChangeArrowheads="1"/>
          </p:cNvSpPr>
          <p:nvPr/>
        </p:nvSpPr>
        <p:spPr bwMode="auto">
          <a:xfrm>
            <a:off x="143668" y="1616582"/>
            <a:ext cx="4176713" cy="4968875"/>
          </a:xfrm>
          <a:prstGeom prst="roundRect">
            <a:avLst>
              <a:gd name="adj" fmla="val 3505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323850" y="6094413"/>
            <a:ext cx="42481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Distribution of priority areas supported by the GCCA to</a:t>
            </a:r>
            <a:r>
              <a:rPr lang="en-GB" altLang="en-US" sz="1600" b="1" i="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 </a:t>
            </a:r>
            <a: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2013 </a:t>
            </a:r>
            <a:b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</a:br>
            <a: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(number of interventions)</a:t>
            </a:r>
          </a:p>
        </p:txBody>
      </p:sp>
      <p:sp>
        <p:nvSpPr>
          <p:cNvPr id="25" name="Rounded Rectangle 27"/>
          <p:cNvSpPr>
            <a:spLocks noChangeArrowheads="1"/>
          </p:cNvSpPr>
          <p:nvPr/>
        </p:nvSpPr>
        <p:spPr bwMode="auto">
          <a:xfrm>
            <a:off x="4339487" y="1616581"/>
            <a:ext cx="4176712" cy="4968875"/>
          </a:xfrm>
          <a:prstGeom prst="roundRect">
            <a:avLst>
              <a:gd name="adj" fmla="val 3505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grpSp>
        <p:nvGrpSpPr>
          <p:cNvPr id="26" name="Group 13"/>
          <p:cNvGrpSpPr>
            <a:grpSpLocks/>
          </p:cNvGrpSpPr>
          <p:nvPr/>
        </p:nvGrpSpPr>
        <p:grpSpPr bwMode="auto">
          <a:xfrm>
            <a:off x="4787900" y="1773238"/>
            <a:ext cx="1338263" cy="4103687"/>
            <a:chOff x="6012160" y="1844824"/>
            <a:chExt cx="1511999" cy="4638144"/>
          </a:xfrm>
        </p:grpSpPr>
        <p:sp>
          <p:nvSpPr>
            <p:cNvPr id="27" name="Oval 2"/>
            <p:cNvSpPr>
              <a:spLocks noChangeArrowheads="1"/>
            </p:cNvSpPr>
            <p:nvPr/>
          </p:nvSpPr>
          <p:spPr bwMode="auto">
            <a:xfrm>
              <a:off x="6012160" y="1844824"/>
              <a:ext cx="1511999" cy="1511999"/>
            </a:xfrm>
            <a:prstGeom prst="ellipse">
              <a:avLst/>
            </a:prstGeom>
            <a:solidFill>
              <a:srgbClr val="9164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b="1" i="0">
                  <a:solidFill>
                    <a:schemeClr val="bg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42</a:t>
              </a:r>
            </a:p>
          </p:txBody>
        </p:sp>
        <p:sp>
          <p:nvSpPr>
            <p:cNvPr id="28" name="Oval 2"/>
            <p:cNvSpPr>
              <a:spLocks noChangeArrowheads="1"/>
            </p:cNvSpPr>
            <p:nvPr/>
          </p:nvSpPr>
          <p:spPr bwMode="auto">
            <a:xfrm>
              <a:off x="6318159" y="3429000"/>
              <a:ext cx="900000" cy="900000"/>
            </a:xfrm>
            <a:prstGeom prst="ellipse">
              <a:avLst/>
            </a:prstGeom>
            <a:solidFill>
              <a:srgbClr val="855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b="1" i="0">
                  <a:solidFill>
                    <a:schemeClr val="bg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29</a:t>
              </a:r>
            </a:p>
          </p:txBody>
        </p:sp>
        <p:sp>
          <p:nvSpPr>
            <p:cNvPr id="29" name="Oval 2"/>
            <p:cNvSpPr>
              <a:spLocks noChangeArrowheads="1"/>
            </p:cNvSpPr>
            <p:nvPr/>
          </p:nvSpPr>
          <p:spPr bwMode="auto">
            <a:xfrm>
              <a:off x="6408159" y="4381078"/>
              <a:ext cx="720000" cy="720000"/>
            </a:xfrm>
            <a:prstGeom prst="ellipse">
              <a:avLst/>
            </a:prstGeom>
            <a:solidFill>
              <a:srgbClr val="B3A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b="1" i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</p:txBody>
        </p:sp>
        <p:grpSp>
          <p:nvGrpSpPr>
            <p:cNvPr id="30" name="Group 10"/>
            <p:cNvGrpSpPr>
              <a:grpSpLocks/>
            </p:cNvGrpSpPr>
            <p:nvPr/>
          </p:nvGrpSpPr>
          <p:grpSpPr bwMode="auto">
            <a:xfrm>
              <a:off x="6480127" y="4475772"/>
              <a:ext cx="587165" cy="1221420"/>
              <a:chOff x="6624143" y="4619788"/>
              <a:chExt cx="587165" cy="1221420"/>
            </a:xfrm>
          </p:grpSpPr>
          <p:sp>
            <p:nvSpPr>
              <p:cNvPr id="37" name="Oval 2"/>
              <p:cNvSpPr>
                <a:spLocks noChangeArrowheads="1"/>
              </p:cNvSpPr>
              <p:nvPr/>
            </p:nvSpPr>
            <p:spPr bwMode="auto">
              <a:xfrm>
                <a:off x="6642175" y="5301208"/>
                <a:ext cx="540000" cy="5400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marL="3175" eaLnBrk="0" hangingPunct="0">
                  <a:spcBef>
                    <a:spcPct val="20000"/>
                  </a:spcBef>
                  <a:buClr>
                    <a:schemeClr val="bg1"/>
                  </a:buClr>
                  <a:buChar char="•"/>
                  <a:defRPr sz="2400" i="1">
                    <a:solidFill>
                      <a:srgbClr val="0F549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FBA"/>
                  </a:buClr>
                  <a:buChar char="•"/>
                  <a:defRPr sz="2000" b="1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 sz="14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b="1" i="0">
                  <a:solidFill>
                    <a:schemeClr val="bg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8" name="TextBox 14"/>
              <p:cNvSpPr txBox="1">
                <a:spLocks noChangeArrowheads="1"/>
              </p:cNvSpPr>
              <p:nvPr/>
            </p:nvSpPr>
            <p:spPr bwMode="auto">
              <a:xfrm>
                <a:off x="6624143" y="5290105"/>
                <a:ext cx="576064" cy="4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175" eaLnBrk="0" hangingPunct="0">
                  <a:spcBef>
                    <a:spcPct val="20000"/>
                  </a:spcBef>
                  <a:buClr>
                    <a:schemeClr val="bg1"/>
                  </a:buClr>
                  <a:buChar char="•"/>
                  <a:defRPr sz="2400" i="1">
                    <a:solidFill>
                      <a:srgbClr val="0F549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FBA"/>
                  </a:buClr>
                  <a:buChar char="•"/>
                  <a:defRPr sz="2000" b="1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 sz="14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b="1" i="0">
                    <a:solidFill>
                      <a:srgbClr val="FFFFFF"/>
                    </a:solidFill>
                    <a:latin typeface="Calibri" pitchFamily="34" charset="0"/>
                    <a:ea typeface="ＭＳ Ｐゴシック" pitchFamily="34" charset="-128"/>
                    <a:cs typeface="Calibri" pitchFamily="34" charset="0"/>
                  </a:rPr>
                  <a:t>15</a:t>
                </a:r>
                <a:endParaRPr lang="en-US" altLang="en-US" sz="1200" i="0">
                  <a:ea typeface="ＭＳ Ｐゴシック" pitchFamily="34" charset="-128"/>
                  <a:cs typeface="Calibri" pitchFamily="34" charset="0"/>
                </a:endParaRPr>
              </a:p>
            </p:txBody>
          </p:sp>
          <p:sp>
            <p:nvSpPr>
              <p:cNvPr id="39" name="TextBox 14"/>
              <p:cNvSpPr txBox="1">
                <a:spLocks noChangeArrowheads="1"/>
              </p:cNvSpPr>
              <p:nvPr/>
            </p:nvSpPr>
            <p:spPr bwMode="auto">
              <a:xfrm>
                <a:off x="6635244" y="4619788"/>
                <a:ext cx="576064" cy="521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175" eaLnBrk="0" hangingPunct="0">
                  <a:spcBef>
                    <a:spcPct val="20000"/>
                  </a:spcBef>
                  <a:buClr>
                    <a:schemeClr val="bg1"/>
                  </a:buClr>
                  <a:buChar char="•"/>
                  <a:defRPr sz="2400" i="1">
                    <a:solidFill>
                      <a:srgbClr val="0F549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FBA"/>
                  </a:buClr>
                  <a:buChar char="•"/>
                  <a:defRPr sz="2000" b="1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 sz="14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b="1" i="0">
                    <a:solidFill>
                      <a:schemeClr val="bg1"/>
                    </a:solidFill>
                    <a:latin typeface="Calibri" pitchFamily="34" charset="0"/>
                    <a:ea typeface="ＭＳ Ｐゴシック" pitchFamily="34" charset="-128"/>
                    <a:cs typeface="Calibri" pitchFamily="34" charset="0"/>
                  </a:rPr>
                  <a:t>20</a:t>
                </a:r>
              </a:p>
            </p:txBody>
          </p:sp>
        </p:grpSp>
        <p:grpSp>
          <p:nvGrpSpPr>
            <p:cNvPr id="31" name="Group 11"/>
            <p:cNvGrpSpPr>
              <a:grpSpLocks/>
            </p:cNvGrpSpPr>
            <p:nvPr/>
          </p:nvGrpSpPr>
          <p:grpSpPr bwMode="auto">
            <a:xfrm>
              <a:off x="6488115" y="5669235"/>
              <a:ext cx="576064" cy="461555"/>
              <a:chOff x="6632131" y="5661248"/>
              <a:chExt cx="576064" cy="461555"/>
            </a:xfrm>
          </p:grpSpPr>
          <p:sp>
            <p:nvSpPr>
              <p:cNvPr id="35" name="Oval 2"/>
              <p:cNvSpPr>
                <a:spLocks noChangeArrowheads="1"/>
              </p:cNvSpPr>
              <p:nvPr/>
            </p:nvSpPr>
            <p:spPr bwMode="auto">
              <a:xfrm>
                <a:off x="6732175" y="5733256"/>
                <a:ext cx="360000" cy="360000"/>
              </a:xfrm>
              <a:prstGeom prst="ellipse">
                <a:avLst/>
              </a:prstGeom>
              <a:solidFill>
                <a:srgbClr val="8788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marL="3175" eaLnBrk="0" hangingPunct="0">
                  <a:spcBef>
                    <a:spcPct val="20000"/>
                  </a:spcBef>
                  <a:buClr>
                    <a:schemeClr val="bg1"/>
                  </a:buClr>
                  <a:buChar char="•"/>
                  <a:defRPr sz="2400" i="1">
                    <a:solidFill>
                      <a:srgbClr val="0F549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FBA"/>
                  </a:buClr>
                  <a:buChar char="•"/>
                  <a:defRPr sz="2000" b="1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 sz="14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b="1" i="0">
                  <a:solidFill>
                    <a:schemeClr val="bg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6" name="TextBox 14"/>
              <p:cNvSpPr txBox="1">
                <a:spLocks noChangeArrowheads="1"/>
              </p:cNvSpPr>
              <p:nvPr/>
            </p:nvSpPr>
            <p:spPr bwMode="auto">
              <a:xfrm>
                <a:off x="6632131" y="5661248"/>
                <a:ext cx="576064" cy="4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175" eaLnBrk="0" hangingPunct="0">
                  <a:spcBef>
                    <a:spcPct val="20000"/>
                  </a:spcBef>
                  <a:buClr>
                    <a:schemeClr val="bg1"/>
                  </a:buClr>
                  <a:buChar char="•"/>
                  <a:defRPr sz="2400" i="1">
                    <a:solidFill>
                      <a:srgbClr val="0F549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FBA"/>
                  </a:buClr>
                  <a:buChar char="•"/>
                  <a:defRPr sz="2000" b="1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 sz="14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000" b="1" i="0">
                    <a:solidFill>
                      <a:srgbClr val="FFFFFF"/>
                    </a:solidFill>
                    <a:latin typeface="Calibri" pitchFamily="34" charset="0"/>
                    <a:ea typeface="ＭＳ Ｐゴシック" pitchFamily="34" charset="-128"/>
                    <a:cs typeface="Calibri" pitchFamily="34" charset="0"/>
                  </a:rPr>
                  <a:t>7</a:t>
                </a:r>
                <a:endParaRPr lang="en-US" altLang="en-US" sz="1100" i="0">
                  <a:ea typeface="ＭＳ Ｐゴシック" pitchFamily="34" charset="-128"/>
                  <a:cs typeface="Calibri" pitchFamily="34" charset="0"/>
                </a:endParaRPr>
              </a:p>
            </p:txBody>
          </p:sp>
        </p:grpSp>
        <p:grpSp>
          <p:nvGrpSpPr>
            <p:cNvPr id="32" name="Group 12"/>
            <p:cNvGrpSpPr>
              <a:grpSpLocks/>
            </p:cNvGrpSpPr>
            <p:nvPr/>
          </p:nvGrpSpPr>
          <p:grpSpPr bwMode="auto">
            <a:xfrm>
              <a:off x="6480127" y="6021413"/>
              <a:ext cx="576064" cy="461555"/>
              <a:chOff x="6624143" y="6037387"/>
              <a:chExt cx="576064" cy="461555"/>
            </a:xfrm>
          </p:grpSpPr>
          <p:sp>
            <p:nvSpPr>
              <p:cNvPr id="33" name="Oval 2"/>
              <p:cNvSpPr>
                <a:spLocks noChangeArrowheads="1"/>
              </p:cNvSpPr>
              <p:nvPr/>
            </p:nvSpPr>
            <p:spPr bwMode="auto">
              <a:xfrm>
                <a:off x="6786175" y="6165304"/>
                <a:ext cx="252000" cy="252000"/>
              </a:xfrm>
              <a:prstGeom prst="ellipse">
                <a:avLst/>
              </a:prstGeom>
              <a:solidFill>
                <a:srgbClr val="396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marL="3175" eaLnBrk="0" hangingPunct="0">
                  <a:spcBef>
                    <a:spcPct val="20000"/>
                  </a:spcBef>
                  <a:buClr>
                    <a:schemeClr val="bg1"/>
                  </a:buClr>
                  <a:buChar char="•"/>
                  <a:defRPr sz="2400" i="1">
                    <a:solidFill>
                      <a:srgbClr val="0F549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FBA"/>
                  </a:buClr>
                  <a:buChar char="•"/>
                  <a:defRPr sz="2000" b="1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 sz="14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altLang="en-US" b="1" i="0">
                  <a:solidFill>
                    <a:schemeClr val="bg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4" name="TextBox 14"/>
              <p:cNvSpPr txBox="1">
                <a:spLocks noChangeArrowheads="1"/>
              </p:cNvSpPr>
              <p:nvPr/>
            </p:nvSpPr>
            <p:spPr bwMode="auto">
              <a:xfrm>
                <a:off x="6624143" y="6037387"/>
                <a:ext cx="576064" cy="4615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175" eaLnBrk="0" hangingPunct="0">
                  <a:spcBef>
                    <a:spcPct val="20000"/>
                  </a:spcBef>
                  <a:buClr>
                    <a:schemeClr val="bg1"/>
                  </a:buClr>
                  <a:buChar char="•"/>
                  <a:defRPr sz="2400" i="1">
                    <a:solidFill>
                      <a:srgbClr val="0F549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FBA"/>
                  </a:buClr>
                  <a:buChar char="•"/>
                  <a:defRPr sz="2000" b="1">
                    <a:solidFill>
                      <a:srgbClr val="0F549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defRPr sz="1400">
                    <a:solidFill>
                      <a:srgbClr val="0F549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000" b="1" i="0">
                    <a:solidFill>
                      <a:srgbClr val="FFFFFF"/>
                    </a:solidFill>
                    <a:latin typeface="Calibri" pitchFamily="34" charset="0"/>
                    <a:ea typeface="ＭＳ Ｐゴシック" pitchFamily="34" charset="-128"/>
                    <a:cs typeface="Calibri" pitchFamily="34" charset="0"/>
                  </a:rPr>
                  <a:t>3</a:t>
                </a:r>
                <a:endParaRPr lang="en-US" altLang="en-US" sz="1200" i="0">
                  <a:ea typeface="ＭＳ Ｐゴシック" pitchFamily="34" charset="-128"/>
                  <a:cs typeface="Calibri" pitchFamily="34" charset="0"/>
                </a:endParaRPr>
              </a:p>
            </p:txBody>
          </p:sp>
        </p:grpSp>
      </p:grpSp>
      <p:sp>
        <p:nvSpPr>
          <p:cNvPr id="40" name="TextBox 11"/>
          <p:cNvSpPr txBox="1">
            <a:spLocks noChangeArrowheads="1"/>
          </p:cNvSpPr>
          <p:nvPr/>
        </p:nvSpPr>
        <p:spPr bwMode="auto">
          <a:xfrm>
            <a:off x="4302974" y="6094413"/>
            <a:ext cx="4249737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Distribution of sectors</a:t>
            </a:r>
            <a:r>
              <a:rPr lang="en-GB" altLang="en-US" sz="1600" b="1" i="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 </a:t>
            </a:r>
            <a: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supported by the GCCA to</a:t>
            </a:r>
            <a:r>
              <a:rPr lang="en-GB" altLang="en-US" sz="1600" b="1" i="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 </a:t>
            </a:r>
            <a: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2013 </a:t>
            </a:r>
            <a:b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</a:br>
            <a:r>
              <a:rPr lang="en-GB" altLang="en-US" sz="1600" b="1" i="0" baseline="300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(number of interventions)</a:t>
            </a:r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6172200" y="2181225"/>
            <a:ext cx="26638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1" i="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Agriculture, land management, food security, fisheries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1" i="0" dirty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6156325" y="3409950"/>
            <a:ext cx="3024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Forests and natural resources</a:t>
            </a:r>
            <a:b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</a:br>
            <a:endParaRPr lang="en-US" altLang="en-US" sz="1400" b="1" i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43" name="TextBox 12"/>
          <p:cNvSpPr txBox="1">
            <a:spLocks noChangeArrowheads="1"/>
          </p:cNvSpPr>
          <p:nvPr/>
        </p:nvSpPr>
        <p:spPr bwMode="auto">
          <a:xfrm>
            <a:off x="6156325" y="3957638"/>
            <a:ext cx="230346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Water &amp; sanitation, </a:t>
            </a:r>
            <a:b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</a:br>
            <a: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waste, infrastructure, tourism and health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6156325" y="4781550"/>
            <a:ext cx="3024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Energy</a:t>
            </a:r>
          </a:p>
        </p:txBody>
      </p:sp>
      <p:sp>
        <p:nvSpPr>
          <p:cNvPr id="45" name="TextBox 12"/>
          <p:cNvSpPr txBox="1">
            <a:spLocks noChangeArrowheads="1"/>
          </p:cNvSpPr>
          <p:nvPr/>
        </p:nvSpPr>
        <p:spPr bwMode="auto">
          <a:xfrm>
            <a:off x="6156325" y="5213350"/>
            <a:ext cx="3024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Coastal zone management</a:t>
            </a: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6156325" y="5516563"/>
            <a:ext cx="244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1" i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Education, research and technical development</a:t>
            </a:r>
          </a:p>
        </p:txBody>
      </p:sp>
    </p:spTree>
    <p:extLst>
      <p:ext uri="{BB962C8B-B14F-4D97-AF65-F5344CB8AC3E}">
        <p14:creationId xmlns:p14="http://schemas.microsoft.com/office/powerpoint/2010/main" xmlns="" val="1022034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How does the GCCA work?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300955" y="2060848"/>
            <a:ext cx="6504384" cy="2299900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Rounded Rectangle 4"/>
          <p:cNvSpPr/>
          <p:nvPr/>
        </p:nvSpPr>
        <p:spPr>
          <a:xfrm>
            <a:off x="1701992" y="2470002"/>
            <a:ext cx="2694555" cy="1800002"/>
          </a:xfrm>
          <a:prstGeom prst="roundRect">
            <a:avLst>
              <a:gd name="adj" fmla="val 10000"/>
            </a:avLst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5"/>
          <p:cNvGrpSpPr/>
          <p:nvPr/>
        </p:nvGrpSpPr>
        <p:grpSpPr>
          <a:xfrm>
            <a:off x="1742044" y="4440997"/>
            <a:ext cx="2614450" cy="1530420"/>
            <a:chOff x="441089" y="2260578"/>
            <a:chExt cx="2614450" cy="1530420"/>
          </a:xfrm>
        </p:grpSpPr>
        <p:sp>
          <p:nvSpPr>
            <p:cNvPr id="11" name="Round Same Side Corner Rectangle 10"/>
            <p:cNvSpPr/>
            <p:nvPr/>
          </p:nvSpPr>
          <p:spPr>
            <a:xfrm rot="10800000">
              <a:off x="441089" y="2260578"/>
              <a:ext cx="2614450" cy="1530420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 Same Side Corner Rectangle 6"/>
            <p:cNvSpPr/>
            <p:nvPr/>
          </p:nvSpPr>
          <p:spPr>
            <a:xfrm rot="21600000">
              <a:off x="488155" y="2260578"/>
              <a:ext cx="2520318" cy="14833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b="1" kern="12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Platform for dialogue and </a:t>
              </a:r>
              <a:r>
                <a:rPr lang="fr-BE" sz="2400" b="1" kern="1200" dirty="0" err="1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cooperation</a:t>
              </a:r>
              <a:endParaRPr lang="fr-BE" sz="2400" b="1" kern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4909449" y="2469022"/>
            <a:ext cx="2699988" cy="1800002"/>
          </a:xfrm>
          <a:prstGeom prst="roundRect">
            <a:avLst>
              <a:gd name="adj" fmla="val 10000"/>
            </a:avLst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Group 7"/>
          <p:cNvGrpSpPr/>
          <p:nvPr/>
        </p:nvGrpSpPr>
        <p:grpSpPr>
          <a:xfrm>
            <a:off x="5045440" y="4438058"/>
            <a:ext cx="2428005" cy="1534339"/>
            <a:chOff x="3744485" y="2257639"/>
            <a:chExt cx="2428005" cy="1534339"/>
          </a:xfrm>
        </p:grpSpPr>
        <p:sp>
          <p:nvSpPr>
            <p:cNvPr id="9" name="Round Same Side Corner Rectangle 8"/>
            <p:cNvSpPr/>
            <p:nvPr/>
          </p:nvSpPr>
          <p:spPr>
            <a:xfrm rot="10800000">
              <a:off x="3744485" y="2257639"/>
              <a:ext cx="2428005" cy="1534339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 Same Side Corner Rectangle 9"/>
            <p:cNvSpPr/>
            <p:nvPr/>
          </p:nvSpPr>
          <p:spPr>
            <a:xfrm rot="21600000">
              <a:off x="3791671" y="2257639"/>
              <a:ext cx="2333633" cy="14871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b="1" kern="1200" dirty="0" err="1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Technical</a:t>
              </a:r>
              <a:r>
                <a:rPr lang="fr-BE" sz="2400" b="1" kern="12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and </a:t>
              </a:r>
              <a:r>
                <a:rPr lang="fr-BE" sz="2400" b="1" kern="1200" dirty="0" err="1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financial</a:t>
              </a:r>
              <a:r>
                <a:rPr lang="fr-BE" sz="2400" b="1" kern="12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support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803907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Where do we work?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7950" y="1184275"/>
            <a:ext cx="9144000" cy="548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602346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45 Programmes: 37 National and 8 Regional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1708968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534400" cy="1628800"/>
          </a:xfrm>
        </p:spPr>
        <p:txBody>
          <a:bodyPr/>
          <a:lstStyle/>
          <a:p>
            <a:r>
              <a:rPr lang="en-GB" b="1" dirty="0" smtClean="0"/>
              <a:t>Intra-ACP GCCA: </a:t>
            </a:r>
            <a:br>
              <a:rPr lang="en-GB" b="1" dirty="0" smtClean="0"/>
            </a:br>
            <a:r>
              <a:rPr lang="en-GB" b="1" dirty="0" smtClean="0"/>
              <a:t>Objectives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534400" cy="4800600"/>
          </a:xfrm>
        </p:spPr>
        <p:txBody>
          <a:bodyPr/>
          <a:lstStyle/>
          <a:p>
            <a:pPr algn="just"/>
            <a:r>
              <a:rPr lang="en-GB" sz="2600" b="1" dirty="0">
                <a:solidFill>
                  <a:srgbClr val="103C72"/>
                </a:solidFill>
                <a:latin typeface="Arial" charset="0"/>
                <a:cs typeface="Arial" charset="0"/>
              </a:rPr>
              <a:t>The overall objective is to support the sustainable development of the ACP regions and countries, preserving their progress towards the attainment of the Millennium Development Goals</a:t>
            </a:r>
          </a:p>
          <a:p>
            <a:pPr algn="just"/>
            <a:endParaRPr lang="en-GB" sz="1000" b="1" dirty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 algn="just"/>
            <a:r>
              <a:rPr lang="en-GB" sz="2600" b="1" dirty="0">
                <a:solidFill>
                  <a:srgbClr val="103C72"/>
                </a:solidFill>
                <a:latin typeface="Arial" charset="0"/>
                <a:cs typeface="Arial" charset="0"/>
              </a:rPr>
              <a:t>The purpose of the programme is to assist the ACP Group of States to better tackle climate change as a challenge to their development, in particular to improve the understanding of the effects of climate change and to contribute to adequate adaptation and mitigation responses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5573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534400" cy="1584176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b="1" dirty="0" smtClean="0"/>
              <a:t>Intra-ACP GCCA Programme: </a:t>
            </a:r>
            <a:br>
              <a:rPr lang="en-GB" b="1" dirty="0" smtClean="0"/>
            </a:br>
            <a:r>
              <a:rPr lang="en-GB" b="1" dirty="0" smtClean="0"/>
              <a:t>Assistance Services Available</a:t>
            </a:r>
            <a:endParaRPr lang="en-GB" b="1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67544" y="1628097"/>
            <a:ext cx="8147248" cy="424731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endParaRPr lang="en-GB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Short Term Technical Assistance</a:t>
            </a:r>
            <a:b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</a:b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(Climate Support Facility)</a:t>
            </a:r>
            <a:endParaRPr lang="en-GB" sz="32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Tx/>
              <a:buChar char="-"/>
            </a:pPr>
            <a:endParaRPr lang="en-GB" sz="2000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Training Workshops</a:t>
            </a:r>
            <a:b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</a:b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(Climate Support Facility) </a:t>
            </a:r>
            <a:endParaRPr lang="en-GB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endParaRPr lang="en-GB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Question &amp; Answers Services</a:t>
            </a:r>
          </a:p>
          <a:p>
            <a:pPr>
              <a:buFont typeface="Arial" pitchFamily="34" charset="0"/>
              <a:buChar char="•"/>
            </a:pPr>
            <a:endParaRPr lang="en-GB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6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534400" cy="1584176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b="1" dirty="0" smtClean="0"/>
              <a:t>Intra-ACP GCCA Programme: </a:t>
            </a:r>
            <a:br>
              <a:rPr lang="en-GB" b="1" dirty="0" smtClean="0"/>
            </a:br>
            <a:r>
              <a:rPr lang="en-GB" b="1" dirty="0" smtClean="0"/>
              <a:t> Assistance Services Available</a:t>
            </a:r>
            <a:endParaRPr lang="en-GB" b="1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251520" y="1844823"/>
            <a:ext cx="8352928" cy="566924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GB" sz="32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Who can benefit ? Criterion:</a:t>
            </a:r>
          </a:p>
          <a:p>
            <a:pPr>
              <a:buNone/>
            </a:pPr>
            <a:endParaRPr lang="en-GB" sz="10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Based in ACP countries: public, private, NGOs, CSOs, Universities, …</a:t>
            </a:r>
          </a:p>
          <a:p>
            <a:pPr>
              <a:buFont typeface="Arial" pitchFamily="34" charset="0"/>
              <a:buChar char="•"/>
            </a:pPr>
            <a:endParaRPr lang="en-GB" sz="10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Part of five GCCA priority areas</a:t>
            </a:r>
          </a:p>
          <a:p>
            <a:pPr>
              <a:buFont typeface="Arial" pitchFamily="34" charset="0"/>
              <a:buChar char="•"/>
            </a:pPr>
            <a:endParaRPr lang="en-GB" sz="10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Part of on-going programme or project (for TA)  </a:t>
            </a:r>
          </a:p>
          <a:p>
            <a:pPr>
              <a:buNone/>
            </a:pPr>
            <a:endParaRPr lang="en-GB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endParaRPr lang="en-GB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534400" cy="1584176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altLang="en-US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Intra-ACP GCCA Programme: </a:t>
            </a:r>
            <a:br>
              <a:rPr lang="en-GB" altLang="en-US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GB" altLang="en-US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Examples</a:t>
            </a:r>
            <a:endParaRPr lang="en-GB" altLang="en-US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0" name="Content Placeholder 4"/>
          <p:cNvSpPr txBox="1">
            <a:spLocks noGrp="1"/>
          </p:cNvSpPr>
          <p:nvPr>
            <p:ph idx="1"/>
          </p:nvPr>
        </p:nvSpPr>
        <p:spPr>
          <a:xfrm>
            <a:off x="251520" y="1556792"/>
            <a:ext cx="8352928" cy="578004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Training of CILSS trainers on Mainstreaming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Togo - Capacity Building in communication to Mainstream climate issues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Pacific - Private sector engagement in resilience building to climate change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Dominica – Vulnerability &amp; Risk Assessment Study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St Lucia – Mainstreaming cc into planning and budgetary process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Guinea – Prioritisation and Access to Climate Funds</a:t>
            </a:r>
            <a:b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</a:b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Ivory Coast – Developing key strategies of national policy to fight against climate change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Kenya – Climate Modelling and Adaptation</a:t>
            </a:r>
          </a:p>
          <a:p>
            <a:pPr>
              <a:buFont typeface="Arial" pitchFamily="34" charset="0"/>
              <a:buChar char="•"/>
            </a:pPr>
            <a:endParaRPr lang="fr-BE" sz="24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fr-BE" sz="20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More on </a:t>
            </a:r>
            <a:r>
              <a:rPr lang="fr-BE" sz="2000" b="1" dirty="0" smtClean="0">
                <a:solidFill>
                  <a:srgbClr val="103C72"/>
                </a:solidFill>
                <a:latin typeface="Arial" charset="0"/>
                <a:cs typeface="Arial" charset="0"/>
                <a:hlinkClick r:id="rId3"/>
              </a:rPr>
              <a:t>http://www.gcca.eu/intra-acp/climate-support-facility</a:t>
            </a:r>
            <a:r>
              <a:rPr lang="fr-BE" sz="2000" b="1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  <a:endParaRPr lang="en-GB" sz="2000" b="1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</p:txBody>
      </p:sp>
      <p:sp>
        <p:nvSpPr>
          <p:cNvPr id="1024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87DE8A8-44A7-4B89-8875-54ACE47D25AB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6825</TotalTime>
  <Words>467</Words>
  <Application>Microsoft Office PowerPoint</Application>
  <PresentationFormat>Affichage à l'écran (4:3)</PresentationFormat>
  <Paragraphs>112</Paragraphs>
  <Slides>11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Intra-ACP GCCA template</vt:lpstr>
      <vt:lpstr>Diapositive 1</vt:lpstr>
      <vt:lpstr>What is the GCCA +?</vt:lpstr>
      <vt:lpstr>GCCA Priorities</vt:lpstr>
      <vt:lpstr>How does the GCCA work? </vt:lpstr>
      <vt:lpstr>Where do we work?</vt:lpstr>
      <vt:lpstr>Intra-ACP GCCA:  Objectives</vt:lpstr>
      <vt:lpstr> Intra-ACP GCCA Programme:  Assistance Services Available</vt:lpstr>
      <vt:lpstr> Intra-ACP GCCA Programme:   Assistance Services Available</vt:lpstr>
      <vt:lpstr> Intra-ACP GCCA Programme:  Examples</vt:lpstr>
      <vt:lpstr> Contacts</vt:lpstr>
      <vt:lpstr>Diapositive 11</vt:lpstr>
    </vt:vector>
  </TitlesOfParts>
  <Company>SAFEGE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GCCA Intra-ACP</dc:creator>
  <cp:lastModifiedBy>llundula</cp:lastModifiedBy>
  <cp:revision>283</cp:revision>
  <dcterms:created xsi:type="dcterms:W3CDTF">2013-07-18T15:28:40Z</dcterms:created>
  <dcterms:modified xsi:type="dcterms:W3CDTF">2014-05-02T16:01:34Z</dcterms:modified>
</cp:coreProperties>
</file>